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3" r:id="rId2"/>
    <p:sldId id="264" r:id="rId3"/>
    <p:sldId id="311" r:id="rId4"/>
    <p:sldId id="325" r:id="rId5"/>
    <p:sldId id="326" r:id="rId6"/>
    <p:sldId id="327" r:id="rId7"/>
    <p:sldId id="328" r:id="rId8"/>
    <p:sldId id="329" r:id="rId9"/>
    <p:sldId id="330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11"/>
            <p14:sldId id="325"/>
            <p14:sldId id="326"/>
            <p14:sldId id="327"/>
            <p14:sldId id="328"/>
            <p14:sldId id="329"/>
            <p14:sldId id="33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14" y="48"/>
      </p:cViewPr>
      <p:guideLst>
        <p:guide orient="horz" pos="2183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路由引入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--1.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静态路由重引入动态路由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defRPr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6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路由引入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--1.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静态路由重引入动态路由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defRPr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10" Type="http://schemas.openxmlformats.org/officeDocument/2006/relationships/image" Target="../media/image3.png"/><Relationship Id="rId4" Type="http://schemas.openxmlformats.org/officeDocument/2006/relationships/tags" Target="../tags/tag21.xml"/><Relationship Id="rId9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路由引入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--1.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静态路由重引入动态路由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14196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会根据项目需求完成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静态路由重引入动态路由中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静态路由重引入动态路由中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步骤、方法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38246" y="2060981"/>
            <a:ext cx="9143743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中，现要求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G0/0/0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G0/0/0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端口运行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协议，在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上配置到网段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172.16.5.0/24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的静态路由，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上配置到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方向的默认静态路由，通过路由重分配实现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互通。</a:t>
            </a: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BBE35B7-B0B6-7D24-FE62-30F4020517A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23245" y="3040435"/>
            <a:ext cx="5454300" cy="3160537"/>
          </a:xfrm>
          <a:prstGeom prst="rect">
            <a:avLst/>
          </a:prstGeom>
        </p:spPr>
      </p:pic>
      <p:sp>
        <p:nvSpPr>
          <p:cNvPr id="5" name="箭头: 右 4">
            <a:extLst>
              <a:ext uri="{FF2B5EF4-FFF2-40B4-BE49-F238E27FC236}">
                <a16:creationId xmlns:a16="http://schemas.microsoft.com/office/drawing/2014/main" id="{9EAD257A-EFCC-AB08-8C5D-1DFDBF41F2CC}"/>
              </a:ext>
            </a:extLst>
          </p:cNvPr>
          <p:cNvSpPr/>
          <p:nvPr/>
        </p:nvSpPr>
        <p:spPr>
          <a:xfrm>
            <a:off x="7158194" y="3346325"/>
            <a:ext cx="1008380" cy="54483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zh-CN" sz="12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静态路由</a:t>
            </a:r>
            <a:endParaRPr lang="zh-CN" sz="1050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箭头: 左 5">
            <a:extLst>
              <a:ext uri="{FF2B5EF4-FFF2-40B4-BE49-F238E27FC236}">
                <a16:creationId xmlns:a16="http://schemas.microsoft.com/office/drawing/2014/main" id="{DD0F7F1A-2B83-72E5-0A7E-BFF04C6C10EC}"/>
              </a:ext>
            </a:extLst>
          </p:cNvPr>
          <p:cNvSpPr/>
          <p:nvPr/>
        </p:nvSpPr>
        <p:spPr>
          <a:xfrm>
            <a:off x="7034623" y="4749049"/>
            <a:ext cx="1040130" cy="613410"/>
          </a:xfrm>
          <a:prstGeom prst="lef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sz="12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默认路由</a:t>
            </a:r>
            <a:endParaRPr 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pPr indent="0" algn="ctr" defTabSz="914400" fontAlgn="auto">
              <a:defRPr/>
            </a:pPr>
            <a:r>
              <a:rPr lang="en-US" altLang="zh-CN" sz="2400" dirty="0">
                <a:sym typeface="+mn-ea"/>
              </a:rPr>
              <a:t>6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 </a:t>
            </a:r>
            <a:r>
              <a:rPr lang="zh-CN" altLang="en-US" sz="2400" dirty="0">
                <a:sym typeface="+mn-ea"/>
              </a:rPr>
              <a:t>路由引入</a:t>
            </a:r>
            <a:r>
              <a:rPr lang="en-US" altLang="zh-CN" sz="2400" dirty="0">
                <a:sym typeface="+mn-ea"/>
              </a:rPr>
              <a:t>--1.</a:t>
            </a:r>
            <a:r>
              <a:rPr lang="zh-CN" altLang="en-US" sz="2400" dirty="0">
                <a:sym typeface="+mn-ea"/>
              </a:rPr>
              <a:t>静态路由重引入动态路由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42473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的基本配置和例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中的一致，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配置和例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中的也一致，此处不再赘述。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[R2-ospf-1]area 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[R2-ospf-1-area-0.0.0.0]net 172.16.2.0 0.0.0.255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[R2-ospf-1-area-0.0.0.0]net 172.16.3.0 0.0.0.255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的静态路由配置。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route-static 172.16.5.0 255.255.255.0 192.168.1.2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配置到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172.16.5.0/24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网段的静态路由，下一跳地址是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192.168.1.2</a:t>
            </a:r>
          </a:p>
          <a:p>
            <a:pPr indent="266700" algn="just"/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的默认路由配置。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route-static 0.0.0.0 0.0.0.0 192.168.1.1             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配置下一跳地址是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192.168.1.1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的默认路由，下一跳地址是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192.168.1.1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492760" algn="l"/>
                <a:tab pos="532765" algn="l"/>
              </a:tabLst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665566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pPr indent="0" algn="ctr" defTabSz="914400" fontAlgn="auto">
              <a:defRPr/>
            </a:pPr>
            <a:r>
              <a:rPr lang="en-US" altLang="zh-CN" sz="2400" dirty="0">
                <a:sym typeface="+mn-ea"/>
              </a:rPr>
              <a:t>6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 </a:t>
            </a:r>
            <a:r>
              <a:rPr lang="zh-CN" altLang="en-US" sz="2400" dirty="0">
                <a:sym typeface="+mn-ea"/>
              </a:rPr>
              <a:t>路由引入</a:t>
            </a:r>
            <a:r>
              <a:rPr lang="en-US" altLang="zh-CN" sz="2400" dirty="0">
                <a:sym typeface="+mn-ea"/>
              </a:rPr>
              <a:t>--1.</a:t>
            </a:r>
            <a:r>
              <a:rPr lang="zh-CN" altLang="en-US" sz="2400" dirty="0">
                <a:sym typeface="+mn-ea"/>
              </a:rPr>
              <a:t>静态路由重引入动态路由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）查看路由表。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①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查看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</a:t>
            </a: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&lt;R1&gt;dis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②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查看</a:t>
            </a:r>
            <a:r>
              <a:rPr lang="pt-BR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R2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的路由表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492760" algn="l"/>
                <a:tab pos="532765" algn="l"/>
              </a:tabLst>
            </a:pPr>
            <a:r>
              <a:rPr lang="pt-BR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&lt;R2&gt;dis ip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492760" algn="l"/>
                <a:tab pos="532765" algn="l"/>
              </a:tabLst>
            </a:pP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③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查看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</a:t>
            </a:r>
          </a:p>
          <a:p>
            <a:pPr indent="266700" algn="just">
              <a:tabLst>
                <a:tab pos="492760" algn="l"/>
                <a:tab pos="532765" algn="l"/>
              </a:tabLst>
            </a:pP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&lt;R3&gt;dis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492760" algn="l"/>
                <a:tab pos="532765" algn="l"/>
              </a:tabLst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34A8DC1-526D-96A8-67AF-FFA93E2559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2471" y="1722582"/>
            <a:ext cx="3992567" cy="203357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42C312D-38CB-B04F-2339-9B96CB4DDD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672" y="3967868"/>
            <a:ext cx="3842328" cy="230156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7AE3F87-F52B-1689-7CC4-70CCD5E280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2340" y="4217183"/>
            <a:ext cx="4282698" cy="192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801656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pPr indent="0" algn="ctr" defTabSz="914400" fontAlgn="auto">
              <a:defRPr/>
            </a:pPr>
            <a:r>
              <a:rPr lang="en-US" altLang="zh-CN" sz="2400" dirty="0">
                <a:sym typeface="+mn-ea"/>
              </a:rPr>
              <a:t>6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 </a:t>
            </a:r>
            <a:r>
              <a:rPr lang="zh-CN" altLang="en-US" sz="2400" dirty="0">
                <a:sym typeface="+mn-ea"/>
              </a:rPr>
              <a:t>路由引入</a:t>
            </a:r>
            <a:r>
              <a:rPr lang="en-US" altLang="zh-CN" sz="2400" dirty="0">
                <a:sym typeface="+mn-ea"/>
              </a:rPr>
              <a:t>--1.</a:t>
            </a:r>
            <a:r>
              <a:rPr lang="zh-CN" altLang="en-US" sz="2400" dirty="0">
                <a:sym typeface="+mn-ea"/>
              </a:rPr>
              <a:t>静态路由重引入动态路由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）测试连通性。</a:t>
            </a:r>
          </a:p>
          <a:p>
            <a:pPr indent="266700" algn="just"/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结论：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相互可以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通，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之间相互可以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通，原因：它们拥有了可达对方的路由。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不连通，原因：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没有达到对方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的路由，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所在网段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172.16.1.0/24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运行的</a:t>
            </a:r>
            <a:r>
              <a:rPr lang="en-US" altLang="zh-CN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协议，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所在网段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172.16.5.0/24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配置的是静态路由，不同的协议之间不能相互通信，若要实现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之间的连通，必须进行路由重分配。</a:t>
            </a:r>
          </a:p>
          <a:p>
            <a:pPr indent="266700" algn="just">
              <a:tabLst>
                <a:tab pos="492760" algn="l"/>
                <a:tab pos="532765" algn="l"/>
              </a:tabLst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F694DE5-11B3-9A3B-0956-036932D272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432" y="3429000"/>
            <a:ext cx="4778154" cy="144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75301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pPr indent="0" algn="ctr" defTabSz="914400" fontAlgn="auto">
              <a:defRPr/>
            </a:pPr>
            <a:r>
              <a:rPr lang="en-US" altLang="zh-CN" sz="2400" dirty="0">
                <a:sym typeface="+mn-ea"/>
              </a:rPr>
              <a:t>6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 </a:t>
            </a:r>
            <a:r>
              <a:rPr lang="zh-CN" altLang="en-US" sz="2400" dirty="0">
                <a:sym typeface="+mn-ea"/>
              </a:rPr>
              <a:t>路由引入</a:t>
            </a:r>
            <a:r>
              <a:rPr lang="en-US" altLang="zh-CN" sz="2400" dirty="0">
                <a:sym typeface="+mn-ea"/>
              </a:rPr>
              <a:t>--1.</a:t>
            </a:r>
            <a:r>
              <a:rPr lang="zh-CN" altLang="en-US" sz="2400" dirty="0">
                <a:sym typeface="+mn-ea"/>
              </a:rPr>
              <a:t>静态路由重引入动态路由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31393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）路由重分配。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RT2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上把到分部的静态路由引入到</a:t>
            </a:r>
            <a:r>
              <a:rPr lang="en-US" altLang="zh-CN" sz="18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266700" algn="just">
              <a:tabLst>
                <a:tab pos="492760" algn="l"/>
                <a:tab pos="532765" algn="l"/>
              </a:tabLst>
            </a:pP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进入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路由协议模式</a:t>
            </a:r>
          </a:p>
          <a:p>
            <a:pPr indent="266700" algn="just">
              <a:tabLst>
                <a:tab pos="492760" algn="l"/>
                <a:tab pos="532765" algn="l"/>
              </a:tabLst>
            </a:pP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[R2-ospf-1]default-route-advertise always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把静态路由重发布到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00025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）查看路由表。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查看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的路由表。</a:t>
            </a:r>
          </a:p>
          <a:p>
            <a:pPr indent="266700" algn="just">
              <a:tabLst>
                <a:tab pos="492760" algn="l"/>
                <a:tab pos="532765" algn="l"/>
              </a:tabLst>
            </a:pP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&lt;R1&gt;dis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</a:p>
          <a:p>
            <a:pPr indent="266700" algn="just">
              <a:tabLst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信息解读：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的路由表中包含到所有网段的路由信息（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O_ASE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，即</a:t>
            </a:r>
            <a:r>
              <a:rPr lang="en-US" altLang="zh-CN" sz="18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autonomous system external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外部路由标示，属于引入的外部路由协议的路由信息）。</a:t>
            </a:r>
          </a:p>
          <a:p>
            <a:pPr indent="266700" algn="just">
              <a:tabLst>
                <a:tab pos="492760" algn="l"/>
                <a:tab pos="532765" algn="l"/>
              </a:tabLst>
            </a:pP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492760" algn="l"/>
                <a:tab pos="532765" algn="l"/>
              </a:tabLst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A2050F5-D426-E5A4-40A0-2554E09A2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966" y="4247305"/>
            <a:ext cx="4419872" cy="2435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385375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pPr indent="0" algn="ctr" defTabSz="914400" fontAlgn="auto">
              <a:defRPr/>
            </a:pPr>
            <a:r>
              <a:rPr lang="en-US" altLang="zh-CN" sz="2400" dirty="0">
                <a:sym typeface="+mn-ea"/>
              </a:rPr>
              <a:t>6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 </a:t>
            </a:r>
            <a:r>
              <a:rPr lang="zh-CN" altLang="en-US" sz="2400" dirty="0">
                <a:sym typeface="+mn-ea"/>
              </a:rPr>
              <a:t>路由引入</a:t>
            </a:r>
            <a:r>
              <a:rPr lang="en-US" altLang="zh-CN" sz="2400" dirty="0">
                <a:sym typeface="+mn-ea"/>
              </a:rPr>
              <a:t>--1.</a:t>
            </a:r>
            <a:r>
              <a:rPr lang="zh-CN" altLang="en-US" sz="2400" dirty="0">
                <a:sym typeface="+mn-ea"/>
              </a:rPr>
              <a:t>静态路由重引入动态路由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tabLst>
                <a:tab pos="492760" algn="l"/>
                <a:tab pos="532765" algn="l"/>
              </a:tabLst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同理可查看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的路由表，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的路由表中包含到所有网段的路由信息。</a:t>
            </a:r>
          </a:p>
          <a:p>
            <a:pPr indent="266700" algn="just">
              <a:tabLst>
                <a:tab pos="492760" algn="l"/>
                <a:tab pos="532765" algn="l"/>
              </a:tabLst>
            </a:pP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492760" algn="l"/>
                <a:tab pos="532765" algn="l"/>
              </a:tabLst>
            </a:pP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492760" algn="l"/>
                <a:tab pos="532765" algn="l"/>
              </a:tabLst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0921585-ED30-9741-A44D-4097ADD07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24" y="2984421"/>
            <a:ext cx="4133362" cy="26727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F224B7F-AC2A-68E8-C30A-EC3376F79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1216" y="2937377"/>
            <a:ext cx="5083350" cy="2613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99247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pPr indent="0" algn="ctr" defTabSz="914400" fontAlgn="auto">
              <a:defRPr/>
            </a:pPr>
            <a:r>
              <a:rPr lang="en-US" altLang="zh-CN" sz="2400" dirty="0">
                <a:sym typeface="+mn-ea"/>
              </a:rPr>
              <a:t>6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</a:t>
            </a:r>
            <a:r>
              <a:rPr lang="zh-CN" altLang="zh-CN" sz="2400" dirty="0">
                <a:sym typeface="+mn-ea"/>
              </a:rPr>
              <a:t>.</a:t>
            </a:r>
            <a:r>
              <a:rPr lang="en-US" altLang="zh-CN" sz="2400" dirty="0">
                <a:sym typeface="+mn-ea"/>
              </a:rPr>
              <a:t>4 </a:t>
            </a:r>
            <a:r>
              <a:rPr lang="zh-CN" altLang="en-US" sz="2400" dirty="0">
                <a:sym typeface="+mn-ea"/>
              </a:rPr>
              <a:t>路由引入</a:t>
            </a:r>
            <a:r>
              <a:rPr lang="en-US" altLang="zh-CN" sz="2400" dirty="0">
                <a:sym typeface="+mn-ea"/>
              </a:rPr>
              <a:t>--1.</a:t>
            </a:r>
            <a:r>
              <a:rPr lang="zh-CN" altLang="en-US" sz="2400" dirty="0">
                <a:sym typeface="+mn-ea"/>
              </a:rPr>
              <a:t>静态路由重引入动态路由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1477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）测试连通性。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结论：此时，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互通。原因：它们拥有了可达对方的路由。</a:t>
            </a:r>
          </a:p>
          <a:p>
            <a:pPr indent="266700" algn="just">
              <a:tabLst>
                <a:tab pos="492760" algn="l"/>
                <a:tab pos="532765" algn="l"/>
              </a:tabLst>
            </a:pP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492760" algn="l"/>
                <a:tab pos="532765" algn="l"/>
              </a:tabLst>
            </a:pP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492760" algn="l"/>
                <a:tab pos="532765" algn="l"/>
              </a:tabLst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BD503BB-67C2-CBB2-F3BD-7E9BC58A3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937" y="2675371"/>
            <a:ext cx="4958730" cy="289206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27957AB-E3AB-8497-937A-3D8322ACB2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1310" y="2552755"/>
            <a:ext cx="4354755" cy="313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506204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662</Words>
  <Application>Microsoft Office PowerPoint</Application>
  <PresentationFormat>宽屏</PresentationFormat>
  <Paragraphs>57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思源黑体 CN Bold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wang yuli</cp:lastModifiedBy>
  <cp:revision>357</cp:revision>
  <dcterms:created xsi:type="dcterms:W3CDTF">2016-07-21T16:56:00Z</dcterms:created>
  <dcterms:modified xsi:type="dcterms:W3CDTF">2023-01-20T02:05:52Z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7288301A15874ABBA88E133EB447E6A9</vt:lpwstr>
  </property>
  <property fmtid="{D5CDD505-2E9C-101B-9397-08002B2CF9AE}" pid="3" name="KSOProductBuildVer">
    <vt:lpwstr>2052-11.1.0.13703</vt:lpwstr>
  </property>
</Properties>
</file>