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03" r:id="rId2"/>
    <p:sldId id="353" r:id="rId3"/>
    <p:sldId id="341" r:id="rId4"/>
    <p:sldId id="354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58" r:id="rId13"/>
    <p:sldId id="375" r:id="rId14"/>
    <p:sldId id="376" r:id="rId15"/>
    <p:sldId id="378" r:id="rId16"/>
    <p:sldId id="377" r:id="rId17"/>
    <p:sldId id="379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353"/>
            <p14:sldId id="341"/>
            <p14:sldId id="354"/>
            <p14:sldId id="368"/>
            <p14:sldId id="369"/>
            <p14:sldId id="370"/>
            <p14:sldId id="371"/>
            <p14:sldId id="372"/>
            <p14:sldId id="373"/>
            <p14:sldId id="374"/>
            <p14:sldId id="358"/>
            <p14:sldId id="375"/>
            <p14:sldId id="376"/>
            <p14:sldId id="378"/>
            <p14:sldId id="377"/>
            <p14:sldId id="37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14" y="29"/>
      </p:cViewPr>
      <p:guideLst>
        <p:guide orient="horz" pos="2160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3603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8665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8121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623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6488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048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2290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72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7793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850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85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898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设计与准备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+8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实施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+8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验收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设计与准备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+8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实施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+8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3200" dirty="0">
                <a:sym typeface="+mn-ea"/>
              </a:rPr>
              <a:t> 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验收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algn="ctr" defTabSz="914400" fontAlgn="auto">
              <a:buClrTx/>
              <a:buSzTx/>
              <a:buFontTx/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设计与准备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+8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实施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+8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2400" dirty="0">
                <a:sym typeface="+mn-ea"/>
              </a:rPr>
              <a:t> 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306070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8-3 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只允许信息技术部的工作人员通过</a:t>
            </a: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访问设备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67970" algn="just"/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5.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在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上配置</a:t>
            </a: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基本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，只允许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信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息技术部的工作人员通过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Telnet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访问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）配置访问控制列表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2000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[S1-acl-basic-2000]rule 5 permit source 10.0.0.242 0.0.0.15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允许信息技术部的网络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10.0.0.240/28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）将访问控制列表应用到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VTY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虚拟终端上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[S1]user-interface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vty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0 4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[S1-ui-vty0-4]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2000 inbound  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将访问控制列表应用到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VTY inbound 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方</a:t>
            </a:r>
            <a:r>
              <a:rPr lang="zh-CN" altLang="en-US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向上</a:t>
            </a:r>
            <a:endParaRPr lang="zh-CN" altLang="en-US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7633243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306070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8-3 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只允许信息技术部的工作人员通过</a:t>
            </a: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访问设备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algn="just"/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6. 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检验测试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在配置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之前，分部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PC5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能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ping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通财务部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PC3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，市场部能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ping 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通分部，所有部门都可以通过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Telnet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访问设备。配置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后，若分部与财务部、市场部与分部之间不能相互访问，只有信息技术部可以访问设备，说明配置正确，达到了要求。否则，配置有误，需再次修改。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 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0743746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2400" dirty="0">
                <a:sym typeface="+mn-ea"/>
              </a:rPr>
              <a:t>  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项目验收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algn="just"/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分部到财务部的访问控制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）查看</a:t>
            </a:r>
          </a:p>
          <a:p>
            <a:pPr marL="133350" indent="13335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的访问控制列表</a:t>
            </a:r>
            <a:endParaRPr lang="en-US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[R3]display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all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33350" indent="133350" algn="just"/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1C791D7-11FF-1034-1A0E-3B72FE9E01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4254" y="3078480"/>
            <a:ext cx="6035563" cy="245385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2400" dirty="0">
                <a:sym typeface="+mn-ea"/>
              </a:rPr>
              <a:t>  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项目验收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33350" indent="13335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应用情况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操作：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&lt;R3&gt;dis current-configuration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DD8435D-BC6B-23F6-9419-9A3F4CE488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7551" y="899758"/>
            <a:ext cx="4645463" cy="565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77930"/>
      </p:ext>
    </p:extLst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2400" dirty="0">
                <a:sym typeface="+mn-ea"/>
              </a:rPr>
              <a:t>  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项目验收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2031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005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上测试与总部的财务部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（代表财务部网段的任一台主机）的可达性</a:t>
            </a:r>
          </a:p>
          <a:p>
            <a:pPr indent="40005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操作：</a:t>
            </a:r>
          </a:p>
          <a:p>
            <a:pPr indent="266700" algn="just"/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PC&gt;</a:t>
            </a:r>
            <a:r>
              <a:rPr lang="en-US" altLang="zh-CN" sz="1800" b="1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ping 10.0.0.129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原因：因当目标地址</a:t>
            </a:r>
            <a:r>
              <a:rPr lang="en-US" altLang="zh-CN" sz="18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10.0.0.129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的数据包达到路由器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时，路由器查找路由表，发现应将该数据包交给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进行转发，在转发前判断发现该接口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out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方向上使用了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，而逻辑测试的结果是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deny,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故将数据包丢弃掉，故不可以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6700" algn="just"/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A66A07E-1B83-5373-C814-D3F00FFB5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095" y="3352203"/>
            <a:ext cx="4892464" cy="31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958421"/>
      </p:ext>
    </p:extLst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2400" dirty="0">
                <a:sym typeface="+mn-ea"/>
              </a:rPr>
              <a:t>  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项目验收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2031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algn="just"/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总公司的市场部到分部的访问控制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）查看</a:t>
            </a:r>
          </a:p>
          <a:p>
            <a:pPr marL="133350" indent="13335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的访问控制列表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操作：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[R3]display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all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说明已经成功创建并应用了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266700" algn="just"/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AEF6601-F725-F9BA-595C-B8DB03500C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1963" y="3632477"/>
            <a:ext cx="6035563" cy="245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795415"/>
      </p:ext>
    </p:extLst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2400" dirty="0">
                <a:sym typeface="+mn-ea"/>
              </a:rPr>
              <a:t>  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项目验收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33375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上测试与分部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（代表分部网段的任一台主机）的可达性</a:t>
            </a:r>
          </a:p>
          <a:p>
            <a:pPr indent="40005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操作：</a:t>
            </a:r>
          </a:p>
          <a:p>
            <a:pPr indent="40005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 10.0.1.1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原因：因当源地址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10.0.0.1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的数据包达到路由器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时，路由器查找路由表，发现应将该数据包交给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进行转发，在转发前判断并发现该接口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outbound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方向上使用了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，而逻辑测试的结果是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deny,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故将数据包丢弃掉。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认为该目标网络是不可达的，故由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172.16.2.2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）回复源主机为“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Destination host unreachable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”，故不可以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6700" algn="just"/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6572CEC-E802-B394-34FE-632B505123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3693" y="3909476"/>
            <a:ext cx="5060118" cy="228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382963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2400" dirty="0">
                <a:sym typeface="+mn-ea"/>
              </a:rPr>
              <a:t>  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项目验收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2031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algn="just"/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只允许信息技术部通过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访问网络设备（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S3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S2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S1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提示：由于篇幅限制，本部分测试验收以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为例，其他设备（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R3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S3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S2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S1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）与此相同，不再一一列举。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查看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的访问控制列表</a:t>
            </a:r>
          </a:p>
          <a:p>
            <a:pPr marL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操作：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[R1]display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all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9D7697B-9861-4F44-7C01-3B23F0E796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076" y="3978634"/>
            <a:ext cx="4016088" cy="102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885580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项目设计、项目准备</a:t>
            </a:r>
            <a:endParaRPr sz="2400" dirty="0"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47551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项目设计</a:t>
            </a:r>
          </a:p>
          <a:p>
            <a:pPr indent="26162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通过对如图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8-12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所示的拓扑图分析可知，禁止分部访问总公司的财务部的要求指明了网络源地址及目标地址，所有可以考虑使用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来进行控制，同时为了防止不必要的网络流量占用宝贵的网络带宽，应将分部对财务部网段访问的数据流在流出最近的路由器时过滤掉，故应在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上使用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；而分部可以被除了市场部外的所有部门访问，则最简单的办法是在公司分部路由器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上配置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基本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，即可禁止公司总部的市场部访问公司分部，又不影响其它网络对分部的访问。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对应到子网访问控制，该项目的要求是：在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的上配置高级的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，禁止从源网段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10.0.1.1/27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到目标网段为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10.0.0.129/26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的数据流出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RT3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接口；在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上配置基本的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禁止网段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10.0.0.0/25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的数据流出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接口。</a:t>
            </a:r>
          </a:p>
          <a:p>
            <a:pPr indent="267970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项目准备</a:t>
            </a: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方案一：真实设备操作（以组为单位，小组成员协作，共同完成实训）。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"/>
              <a:tabLst>
                <a:tab pos="444500" algn="l"/>
                <a:tab pos="444500" algn="l"/>
                <a:tab pos="733425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华为交换机、配置线、台式机或笔记本电脑。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"/>
              <a:tabLst>
                <a:tab pos="444500" algn="l"/>
                <a:tab pos="444500" algn="l"/>
                <a:tab pos="733425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项目四的配置结果。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方案二：在模拟软件中操作（以组为单位，成员相互帮助，各自独立完成实训）。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"/>
              <a:tabLst>
                <a:tab pos="444500" algn="l"/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装有华为</a:t>
            </a:r>
            <a:r>
              <a:rPr lang="en-US" altLang="zh-CN" sz="1800" kern="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ensp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的计算机每人一台。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"/>
              <a:tabLst>
                <a:tab pos="444500" algn="l"/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的配置结果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algn="l">
              <a:buClrTx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拓扑结构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F905A8E-12AB-D586-0387-509DC25D8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688" y="1570850"/>
            <a:ext cx="8075725" cy="537665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306070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8-1 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禁止分部访问公司总部的财务部</a:t>
            </a:r>
          </a:p>
          <a:p>
            <a:pPr indent="306070"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31393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1.R3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上配置高级的访问控制列表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3000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[R3-acl-adv-3000]rule 5 deny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source 10.0.1.0 0.0.0.31 destination 10.0.0.128 0.0.0.63  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禁止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10.0.1.0/27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网络访问访问公司总部的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10.0.0.128/26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[R3-acl-adv-3000]rule permit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source any destination any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允许其他所有的网络访问</a:t>
            </a:r>
          </a:p>
          <a:p>
            <a:pPr indent="267970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2.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将访问控制列表应用到接口上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[R3]int g0/0/1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[R3-GigabitEthernet0/0/1]traffic-filter outbound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3000 // 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将访问控制列表应用到接口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g0/0/1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306070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8-2 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禁止公司总部的市场部访问分部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31393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1.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3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上配置</a:t>
            </a:r>
            <a:r>
              <a:rPr lang="zh-CN" altLang="en-US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高级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的访问控制列表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3000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[R3-acl-adv-3000]rule 10 deny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source 10.0.0.0 0.0.0.127 destination 10.0.1.0 0.0.0.31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禁止公司总部的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10.0.0.0/25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网络访问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10.0.1.0/27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[R3-acl-adv-3000]rule permit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source any destination any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允许其他所有的网络访问</a:t>
            </a:r>
          </a:p>
          <a:p>
            <a:pPr indent="267970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2. 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将访问控制列表应用到接口上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[R3]int g0/0/1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[R3-GigabitEthernet0/0/1]traffic-filter outbound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3000 // 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将访问控制列表应用到接口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g0/0/1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84177371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306070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8-3 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只允许信息技术部的工作人员通过</a:t>
            </a: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访问设备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67970" algn="just"/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1. 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在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上配置</a:t>
            </a:r>
            <a:r>
              <a:rPr lang="zh-CN" altLang="en-US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基本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，只允许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信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息技术部的工作人员通过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Telnet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访问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）配置访问控制列表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2000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[R1-acl-basic-2000]rule 5 permit source 10.0.0.242 0.0.0.15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允许信息技术部的网络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10.0.0.240/28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）将访问控制列表应用到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VTY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虚拟终端上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[R1]user-interface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vty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0 4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[R1-ui-vty0-4]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2000 inbound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将访问控制列表应用到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VTY inbound 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方向上</a:t>
            </a: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74405500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306070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8-3 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只允许信息技术部的工作人员通过</a:t>
            </a: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访问设备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67970" algn="just"/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2. 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在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3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上配置</a:t>
            </a:r>
            <a:r>
              <a:rPr lang="zh-CN" altLang="en-US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基本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，只允许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信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息技术部的工作人员通过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Telnet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访问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）配置访问控制列表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2005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[R3-acl-basic-2005]rule 10 permit source 10.0.0.242 0.0.0.15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允许信息技术部的网络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10.0.0.240/28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）将访问控制列表应用到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VTY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虚拟终端上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[R3]user-interface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vty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0 4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[R3-ui-vty0-4]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2005 inbound 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将访问控制列表应用到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VTY inbound 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方向上</a:t>
            </a: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09931296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306070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8-3 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只允许信息技术部的工作人员通过</a:t>
            </a: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访问设备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67970" algn="just"/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3.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在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3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上配置</a:t>
            </a:r>
            <a:r>
              <a:rPr lang="zh-CN" altLang="en-US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基本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，只允许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信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息技术部的工作人员通过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Telnet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访问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）配置访问控制列表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[S3]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2000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[S3-acl-basic-2000] rule 5 permit source 10.0.0.242 0.0.0.15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允许信息技术部的网络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10.0.0.240/28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）将访问控制列表应用到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VTY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虚拟终端上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[R3]user-interface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vty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0 4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[R3-ui-vty0-4]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2005 inbound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将访问控制列表应用到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VTY inbound 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方向上</a:t>
            </a: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35432273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306070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8-3 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只允许信息技术部的工作人员通过</a:t>
            </a: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Telnet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访问设备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67970" algn="just"/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4.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在</a:t>
            </a: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上配置</a:t>
            </a: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基本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，只允许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信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息技术部的工作人员通过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Telnet</a:t>
            </a:r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访问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）配置访问控制列表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2000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[S2-acl-basic-2000]rule 5 permit source 10.0.0.242 0.0.0.15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允许信息技术部的网络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10.0.0.240/28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）将访问控制列表应用到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VTY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虚拟终端上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[S2]user-interface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vty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0 4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[S2-ui-vty0-4]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2000 inbound 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将访问控制列表应用到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VTY inbound 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方</a:t>
            </a:r>
            <a:r>
              <a:rPr lang="zh-CN" altLang="en-US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向上</a:t>
            </a:r>
            <a:endParaRPr lang="zh-CN" altLang="en-US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5545572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1473</Words>
  <Application>Microsoft Office PowerPoint</Application>
  <PresentationFormat>宽屏</PresentationFormat>
  <Paragraphs>120</Paragraphs>
  <Slides>17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思源黑体 CN Bold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wang yuli</cp:lastModifiedBy>
  <cp:revision>326</cp:revision>
  <dcterms:created xsi:type="dcterms:W3CDTF">2016-07-21T16:56:00Z</dcterms:created>
  <dcterms:modified xsi:type="dcterms:W3CDTF">2023-01-28T13:24:10Z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47E00705DBBD4FC58E9C7023587EBC3E</vt:lpwstr>
  </property>
  <property fmtid="{D5CDD505-2E9C-101B-9397-08002B2CF9AE}" pid="3" name="KSOProductBuildVer">
    <vt:lpwstr>2052-11.1.0.13703</vt:lpwstr>
  </property>
</Properties>
</file>