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03" r:id="rId2"/>
    <p:sldId id="264" r:id="rId3"/>
    <p:sldId id="325" r:id="rId4"/>
    <p:sldId id="318" r:id="rId5"/>
    <p:sldId id="311" r:id="rId6"/>
    <p:sldId id="319" r:id="rId7"/>
    <p:sldId id="326" r:id="rId8"/>
    <p:sldId id="328" r:id="rId9"/>
    <p:sldId id="329" r:id="rId10"/>
    <p:sldId id="327" r:id="rId11"/>
    <p:sldId id="330" r:id="rId12"/>
    <p:sldId id="331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88A402EC-95B9-472E-AF06-347D7F7DA0AB}">
          <p14:sldIdLst>
            <p14:sldId id="303"/>
            <p14:sldId id="264"/>
            <p14:sldId id="325"/>
            <p14:sldId id="318"/>
            <p14:sldId id="311"/>
            <p14:sldId id="319"/>
            <p14:sldId id="326"/>
            <p14:sldId id="328"/>
            <p14:sldId id="329"/>
            <p14:sldId id="327"/>
            <p14:sldId id="330"/>
            <p14:sldId id="33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73A5"/>
    <a:srgbClr val="0F87C3"/>
    <a:srgbClr val="F5B867"/>
    <a:srgbClr val="EB5850"/>
    <a:srgbClr val="0B345D"/>
    <a:srgbClr val="00706B"/>
    <a:srgbClr val="006D68"/>
    <a:srgbClr val="919191"/>
    <a:srgbClr val="8A8A8A"/>
    <a:srgbClr val="0060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83" d="100"/>
          <a:sy n="83" d="100"/>
        </p:scale>
        <p:origin x="614" y="48"/>
      </p:cViewPr>
      <p:guideLst>
        <p:guide orient="horz" pos="2183"/>
        <p:guide pos="383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570998-D477-452B-BC78-CAEB581948E8}" type="datetimeFigureOut">
              <a:rPr lang="zh-CN" altLang="en-US" smtClean="0"/>
              <a:t>2023/1/23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8BAAC1-57AC-45EB-B047-EC7DFA12A1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BAAC1-57AC-45EB-B047-EC7DFA12A118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31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4" name="Freeform 20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1"/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36" name="直接连接符 35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1512570" y="302260"/>
            <a:ext cx="1030351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PPP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验证配置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两级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698"/>
            <a:ext cx="10972800" cy="4571153"/>
          </a:xfrm>
          <a:prstGeom prst="rect">
            <a:avLst/>
          </a:prstGeom>
        </p:spPr>
        <p:txBody>
          <a:bodyPr/>
          <a:lstStyle>
            <a:lvl1pPr marL="457200" indent="-457200">
              <a:lnSpc>
                <a:spcPct val="120000"/>
              </a:lnSpc>
              <a:buSzPct val="80000"/>
              <a:buFont typeface="Wingdings" panose="05000000000000000000" pitchFamily="2" charset="2"/>
              <a:buChar char="l"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8475526"/>
            <a:ext cx="2844800" cy="486856"/>
          </a:xfrm>
        </p:spPr>
        <p:txBody>
          <a:bodyPr/>
          <a:lstStyle/>
          <a:p>
            <a:fld id="{1D8BD707-D9CF-40AE-B4C6-C98DA3205C09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8475526"/>
            <a:ext cx="3860800" cy="486856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8475526"/>
            <a:ext cx="2844800" cy="486856"/>
          </a:xfrm>
        </p:spPr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840937" y="983955"/>
            <a:ext cx="10741463" cy="46437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SzPct val="80000"/>
              <a:buFont typeface="Wingdings" panose="05000000000000000000" pitchFamily="2" charset="2"/>
              <a:buNone/>
              <a:defRPr b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9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2" name="Freeform 20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Freeform 21"/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14" name="直接连接符 13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 userDrawn="1">
            <p:custDataLst>
              <p:tags r:id="rId2"/>
            </p:custDataLst>
          </p:nvPr>
        </p:nvSpPr>
        <p:spPr>
          <a:xfrm>
            <a:off x="1512570" y="302260"/>
            <a:ext cx="1030351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7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PPP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验证配置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heme" Target="../theme/theme1.xml"/><Relationship Id="rId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openxmlformats.org/officeDocument/2006/relationships/tags" Target="../tags/tag2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10" Type="http://schemas.openxmlformats.org/officeDocument/2006/relationships/image" Target="../media/image3.png"/><Relationship Id="rId4" Type="http://schemas.openxmlformats.org/officeDocument/2006/relationships/tags" Target="../tags/tag21.xml"/><Relationship Id="rId9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9" b="1999"/>
          <a:stretch>
            <a:fillRect/>
          </a:stretch>
        </p:blipFill>
        <p:spPr>
          <a:xfrm>
            <a:off x="19050" y="0"/>
            <a:ext cx="12192000" cy="6858000"/>
          </a:xfrm>
          <a:prstGeom prst="rect">
            <a:avLst/>
          </a:prstGeom>
        </p:spPr>
      </p:pic>
      <p:grpSp>
        <p:nvGrpSpPr>
          <p:cNvPr id="65" name="组合 64"/>
          <p:cNvGrpSpPr/>
          <p:nvPr/>
        </p:nvGrpSpPr>
        <p:grpSpPr>
          <a:xfrm>
            <a:off x="8186691" y="1012527"/>
            <a:ext cx="1258178" cy="1258176"/>
            <a:chOff x="239350" y="1103842"/>
            <a:chExt cx="1462222" cy="1462220"/>
          </a:xfrm>
        </p:grpSpPr>
        <p:grpSp>
          <p:nvGrpSpPr>
            <p:cNvPr id="66" name="组合 6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7" name="椭圆 6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录</a:t>
              </a:r>
              <a:endParaRPr lang="zh-CN" altLang="en-US" sz="5400" b="1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602598" y="1012527"/>
            <a:ext cx="1258178" cy="1258176"/>
            <a:chOff x="239350" y="1103842"/>
            <a:chExt cx="1462222" cy="1462220"/>
          </a:xfrm>
        </p:grpSpPr>
        <p:grpSp>
          <p:nvGrpSpPr>
            <p:cNvPr id="71" name="组合 7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2" name="椭圆 7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实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018504" y="1012527"/>
            <a:ext cx="1258178" cy="1258176"/>
            <a:chOff x="239350" y="1103842"/>
            <a:chExt cx="1462222" cy="1462220"/>
          </a:xfrm>
        </p:grpSpPr>
        <p:grpSp>
          <p:nvGrpSpPr>
            <p:cNvPr id="76" name="组合 75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8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7" name="椭圆 76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目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434410" y="1012527"/>
            <a:ext cx="1258178" cy="1258176"/>
            <a:chOff x="239350" y="1103842"/>
            <a:chExt cx="1462222" cy="1462220"/>
          </a:xfrm>
        </p:grpSpPr>
        <p:grpSp>
          <p:nvGrpSpPr>
            <p:cNvPr id="81" name="组合 80"/>
            <p:cNvGrpSpPr/>
            <p:nvPr/>
          </p:nvGrpSpPr>
          <p:grpSpPr>
            <a:xfrm>
              <a:off x="239350" y="1103842"/>
              <a:ext cx="1462222" cy="146222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3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600" b="1" dirty="0">
                  <a:solidFill>
                    <a:prstClr val="white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2" name="椭圆 81"/>
            <p:cNvSpPr/>
            <p:nvPr/>
          </p:nvSpPr>
          <p:spPr>
            <a:xfrm>
              <a:off x="465007" y="1321130"/>
              <a:ext cx="1010572" cy="1010572"/>
            </a:xfrm>
            <a:prstGeom prst="ellipse">
              <a:avLst/>
            </a:pr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rPr>
                <a:t>项</a:t>
              </a:r>
            </a:p>
          </p:txBody>
        </p:sp>
      </p:grpSp>
      <p:sp>
        <p:nvSpPr>
          <p:cNvPr id="92" name="TextBox 164"/>
          <p:cNvSpPr txBox="1"/>
          <p:nvPr/>
        </p:nvSpPr>
        <p:spPr>
          <a:xfrm>
            <a:off x="1845218" y="2821881"/>
            <a:ext cx="9138872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《</a:t>
            </a:r>
            <a:r>
              <a:rPr lang="zh-CN" altLang="en-US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华为</a:t>
            </a:r>
            <a:r>
              <a:rPr lang="en-US" altLang="zh-CN" sz="6000" b="1" dirty="0" err="1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eNSP</a:t>
            </a:r>
            <a:r>
              <a:rPr lang="zh-CN" altLang="en-US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网络设备配置</a:t>
            </a:r>
            <a:r>
              <a:rPr lang="en-US" altLang="zh-CN" sz="60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》</a:t>
            </a:r>
            <a:endParaRPr lang="zh-CN" altLang="en-US" sz="6000" b="1" dirty="0"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2383971" y="4525390"/>
            <a:ext cx="8251372" cy="0"/>
          </a:xfrm>
          <a:prstGeom prst="line">
            <a:avLst/>
          </a:prstGeom>
          <a:ln w="19050">
            <a:solidFill>
              <a:srgbClr val="EB58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圆角矩形 264"/>
          <p:cNvSpPr/>
          <p:nvPr/>
        </p:nvSpPr>
        <p:spPr>
          <a:xfrm>
            <a:off x="3173730" y="3992245"/>
            <a:ext cx="6511290" cy="1090930"/>
          </a:xfrm>
          <a:prstGeom prst="roundRect">
            <a:avLst/>
          </a:prstGeom>
          <a:gradFill>
            <a:gsLst>
              <a:gs pos="0">
                <a:srgbClr val="F5B867"/>
              </a:gs>
              <a:gs pos="100000">
                <a:srgbClr val="EB585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anchor="ctr"/>
          <a:lstStyle/>
          <a:p>
            <a:pPr indent="0" algn="ctr" defTabSz="914400" fontAlgn="auto">
              <a:defRPr/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PPP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验证配置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 bldLvl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lang="en-US" sz="2400" dirty="0"/>
              <a:t>7.4</a:t>
            </a:r>
            <a:r>
              <a:rPr sz="2400" dirty="0"/>
              <a:t>.</a:t>
            </a:r>
            <a:r>
              <a:rPr lang="en-US" sz="2400" dirty="0"/>
              <a:t>2</a:t>
            </a:r>
            <a:r>
              <a:rPr sz="2400" dirty="0"/>
              <a:t> 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PPP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验证配置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0937" y="1677471"/>
            <a:ext cx="10305128" cy="45243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5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）配置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PPP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PAP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认证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>
              <a:tabLst>
                <a:tab pos="3502025" algn="l"/>
              </a:tabLst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下面配置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PPP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的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PAP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认证时，先配置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R3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端，再配置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R1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端。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l"/>
            <a:r>
              <a:rPr lang="zh-CN" altLang="en-US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    ①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设置本端的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PPP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协议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[R3]int s4/0/0                                          //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设置本端的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PPP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协议对对端设备的认证方式为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PAP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，认证采用域名为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huawei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[R3-Serial4/0/0]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ppp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authentication-mode pap domain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huawei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just">
              <a:tabLst>
                <a:tab pos="3502025" algn="l"/>
              </a:tabLst>
            </a:pPr>
            <a:r>
              <a:rPr lang="zh-CN" altLang="en-US" sz="1800" kern="1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   ②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配置认证路由器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R3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的本地认证信息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aaa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[R3-aaa]local-user R1@huaweiyu password cipher Huawei //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设定对端认证方所使用的用户名为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R1@huaweiyun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，密码为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Huawei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[R3-aaa]local-user R1@huaweiyu service-type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ppp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③重启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R1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与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R3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相连接口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[R3]int s4/0/0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[R3-Serial4/0/0]shutdown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[R3-Serial4/0/0]undo shutdown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582189"/>
      </p:ext>
    </p:extLst>
  </p:cSld>
  <p:clrMapOvr>
    <a:masterClrMapping/>
  </p:clrMapOvr>
  <p:transition spd="slow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lang="en-US" sz="2400" dirty="0"/>
              <a:t>7.4</a:t>
            </a:r>
            <a:r>
              <a:rPr sz="2400" dirty="0"/>
              <a:t>.</a:t>
            </a:r>
            <a:r>
              <a:rPr lang="en-US" sz="2400" dirty="0"/>
              <a:t>2</a:t>
            </a:r>
            <a:r>
              <a:rPr sz="2400" dirty="0"/>
              <a:t> 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PPP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验证配置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0937" y="1677471"/>
            <a:ext cx="10305128" cy="14773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④检查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PC1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、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PC2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检查链路的连通性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sz="1800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PC&gt;</a:t>
            </a:r>
            <a:r>
              <a:rPr lang="en-US" altLang="zh-CN" sz="1800" b="1" kern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ping 10.0.2.1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 信息解读：此时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PC1 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和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PC2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间无法正常通信，因为没有经过身份验证。要想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PC1 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、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PC2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实现通讯，必须两个设备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PAP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验证成功，第⑥步我们将配置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R1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路由器上的验证。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C293F0E-20E9-1D30-A999-AD5309B386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0692" y="2984243"/>
            <a:ext cx="4801016" cy="3254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300900"/>
      </p:ext>
    </p:extLst>
  </p:cSld>
  <p:clrMapOvr>
    <a:masterClrMapping/>
  </p:clrMapOvr>
  <p:transition spd="slow"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lang="en-US" sz="2400" dirty="0"/>
              <a:t>7.4</a:t>
            </a:r>
            <a:r>
              <a:rPr sz="2400" dirty="0"/>
              <a:t>.</a:t>
            </a:r>
            <a:r>
              <a:rPr lang="en-US" sz="2400" dirty="0"/>
              <a:t>2</a:t>
            </a:r>
            <a:r>
              <a:rPr sz="2400" dirty="0"/>
              <a:t> 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PPP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验证配置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0937" y="1677471"/>
            <a:ext cx="10305128" cy="17543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⑤在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R1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上配置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PAP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[R1]int s4/0/0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//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配置本端被对端以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PAP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方式验证时本地发送的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PAP</a:t>
            </a:r>
            <a:r>
              <a:rPr lang="zh-CN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用户名和密码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[R1-Serial4/0/0]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ppp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pap local-user R1@huaweiyu password cipher Huawei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⑥测试连通性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结论：此时，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PC1 </a:t>
            </a:r>
            <a:r>
              <a:rPr lang="zh-CN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和</a:t>
            </a:r>
            <a:r>
              <a:rPr lang="en-US" altLang="zh-CN" sz="1800" ker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PC1</a:t>
            </a:r>
            <a:r>
              <a:rPr lang="zh-CN" altLang="zh-CN" sz="18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互通</a:t>
            </a:r>
            <a:r>
              <a:rPr lang="zh-CN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9D842B4-7E0B-1672-CA98-0488234BB3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4424" y="3548811"/>
            <a:ext cx="4778154" cy="23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489115"/>
      </p:ext>
    </p:extLst>
  </p:cSld>
  <p:clrMapOvr>
    <a:masterClrMapping/>
  </p:clrMapOvr>
  <p:transition spd="slow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63" name="组合 62"/>
          <p:cNvGrpSpPr/>
          <p:nvPr/>
        </p:nvGrpSpPr>
        <p:grpSpPr>
          <a:xfrm>
            <a:off x="1433958" y="1203274"/>
            <a:ext cx="4281626" cy="1021884"/>
            <a:chOff x="654510" y="348388"/>
            <a:chExt cx="4281626" cy="1021884"/>
          </a:xfrm>
        </p:grpSpPr>
        <p:grpSp>
          <p:nvGrpSpPr>
            <p:cNvPr id="64" name="组合 63"/>
            <p:cNvGrpSpPr/>
            <p:nvPr/>
          </p:nvGrpSpPr>
          <p:grpSpPr>
            <a:xfrm>
              <a:off x="654510" y="348388"/>
              <a:ext cx="1021890" cy="1021884"/>
              <a:chOff x="239350" y="1103842"/>
              <a:chExt cx="1462222" cy="1462220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239350" y="1103842"/>
                <a:ext cx="1462222" cy="1462220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68" name="同心圆 44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>
                    <a:solidFill>
                      <a:prstClr val="black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 dirty="0">
                    <a:solidFill>
                      <a:prstClr val="white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7" name="椭圆 66"/>
              <p:cNvSpPr/>
              <p:nvPr/>
            </p:nvSpPr>
            <p:spPr>
              <a:xfrm>
                <a:off x="465007" y="1321129"/>
                <a:ext cx="1010571" cy="1010572"/>
              </a:xfrm>
              <a:prstGeom prst="ellipse">
                <a:avLst/>
              </a:prstGeom>
              <a:gradFill>
                <a:gsLst>
                  <a:gs pos="0">
                    <a:srgbClr val="0F87C3"/>
                  </a:gs>
                  <a:gs pos="100000">
                    <a:srgbClr val="0B345D"/>
                  </a:gs>
                </a:gsLst>
                <a:lin ang="2700000" scaled="1"/>
              </a:gra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rPr>
                  <a:t>一</a:t>
                </a:r>
              </a:p>
            </p:txBody>
          </p:sp>
        </p:grpSp>
        <p:sp>
          <p:nvSpPr>
            <p:cNvPr id="65" name="TextBox 77"/>
            <p:cNvSpPr txBox="1"/>
            <p:nvPr/>
          </p:nvSpPr>
          <p:spPr>
            <a:xfrm>
              <a:off x="1888055" y="566943"/>
              <a:ext cx="304808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Arial" panose="020B0604020202020204" pitchFamily="34" charset="0"/>
                </a:rPr>
                <a:t>项目目的</a:t>
              </a: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1456262" y="2599696"/>
            <a:ext cx="9144000" cy="9579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会根据项目需求完成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PPP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验证配置</a:t>
            </a: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及相关</a:t>
            </a: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任务实施和验收</a:t>
            </a:r>
            <a:r>
              <a:rPr lang="zh-CN" altLang="en-US" sz="2000" dirty="0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rPr>
              <a:t>工作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noProof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掌握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PPP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验证</a:t>
            </a: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配置步骤、方法</a:t>
            </a:r>
            <a:endParaRPr kumimoji="1" lang="zh-CN" altLang="en-US" sz="2000" b="1" noProof="0" dirty="0">
              <a:latin typeface="+mn-ea"/>
              <a:ea typeface="思源黑体 CN Normal" panose="020B0400000000000000" pitchFamily="3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lang="en-US" sz="2400" dirty="0"/>
              <a:t>7.4</a:t>
            </a:r>
            <a:r>
              <a:rPr sz="2400" dirty="0"/>
              <a:t>.</a:t>
            </a:r>
            <a:r>
              <a:rPr lang="en-US" sz="2400" dirty="0"/>
              <a:t>2</a:t>
            </a:r>
            <a:r>
              <a:rPr sz="2400" dirty="0"/>
              <a:t> 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PPP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验证配置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0937" y="1677471"/>
            <a:ext cx="10305128" cy="369331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7970" algn="just"/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1.</a:t>
            </a:r>
            <a:r>
              <a:rPr lang="en-US" altLang="zh-CN" sz="1800" kern="0" cap="all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ppp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的</a:t>
            </a:r>
            <a:r>
              <a:rPr lang="en-US" altLang="zh-CN" sz="1800" kern="0" cap="all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PAP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认证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l"/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    (1)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设置本端的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PPP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认证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命令格式：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2255" algn="just"/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[Huawei]int s4/0/0    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2255" algn="just"/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[Huawei -Serial4/0/0]</a:t>
            </a:r>
            <a:r>
              <a:rPr lang="en-US" altLang="zh-CN" sz="1800" kern="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ppp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 authentication-mode pap domain </a:t>
            </a:r>
            <a:r>
              <a:rPr lang="en-US" altLang="zh-CN" sz="1800" i="1" kern="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domain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7970" algn="just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说明：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设置本端的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PPP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协议对对端设备的认证方式为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PAP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，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domain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为认证采用域名。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00025" algn="just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2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）配置本地认证信息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2255" algn="just"/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[Huawei]</a:t>
            </a:r>
            <a:r>
              <a:rPr lang="en-US" altLang="zh-CN" sz="1800" kern="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aaa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2255" algn="just"/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[Huawei -</a:t>
            </a:r>
            <a:r>
              <a:rPr lang="en-US" altLang="zh-CN" sz="1800" kern="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aaa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]local-user </a:t>
            </a:r>
            <a:r>
              <a:rPr lang="en-US" altLang="zh-CN" sz="1800" i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username 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password cipher </a:t>
            </a:r>
            <a:r>
              <a:rPr lang="en-US" altLang="zh-CN" sz="1800" i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password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2255" algn="just"/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[Huawei -</a:t>
            </a:r>
            <a:r>
              <a:rPr lang="en-US" altLang="zh-CN" sz="1800" kern="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aaa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]local-user </a:t>
            </a:r>
            <a:r>
              <a:rPr lang="en-US" altLang="zh-CN" sz="1800" i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username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 service-type </a:t>
            </a:r>
            <a:r>
              <a:rPr lang="en-US" altLang="zh-CN" sz="1800" kern="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ppp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  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2255" algn="just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说明：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1620" algn="just"/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Username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为对端认证方所使用的用户名，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password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为密码。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92350"/>
      </p:ext>
    </p:extLst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lang="en-US" sz="2400" dirty="0"/>
              <a:t>7.4</a:t>
            </a:r>
            <a:r>
              <a:rPr sz="2400" dirty="0"/>
              <a:t>.</a:t>
            </a:r>
            <a:r>
              <a:rPr lang="en-US" sz="2400" dirty="0"/>
              <a:t>2</a:t>
            </a:r>
            <a:r>
              <a:rPr sz="2400" dirty="0"/>
              <a:t> 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PPP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验证配置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0937" y="1677471"/>
            <a:ext cx="10305128" cy="9233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3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）配置对端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PPP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的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PAP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认证 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2255" algn="just"/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[Huawei]int s4/0/0   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2255" algn="just"/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[Huawei -Serial4/0/0]</a:t>
            </a:r>
            <a:r>
              <a:rPr lang="en-US" altLang="zh-CN" sz="1800" kern="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ppp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 pap local-user </a:t>
            </a:r>
            <a:r>
              <a:rPr lang="en-US" altLang="zh-CN" sz="1800" i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username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 password cipher </a:t>
            </a:r>
            <a:r>
              <a:rPr lang="en-US" altLang="zh-CN" sz="1800" i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password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865541"/>
            <a:ext cx="11833659" cy="3080411"/>
            <a:chOff x="0" y="3865541"/>
            <a:chExt cx="11833659" cy="3080411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49" r="12871" b="1999"/>
            <a:stretch>
              <a:fillRect/>
            </a:stretch>
          </p:blipFill>
          <p:spPr>
            <a:xfrm>
              <a:off x="0" y="3865541"/>
              <a:ext cx="4637314" cy="2993837"/>
            </a:xfrm>
            <a:prstGeom prst="rect">
              <a:avLst/>
            </a:prstGeom>
          </p:spPr>
        </p:pic>
        <p:pic>
          <p:nvPicPr>
            <p:cNvPr id="108" name="图片 107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3728557" y="6231220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6379915" y="6216096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8" t="78843" r="29029" b="-604"/>
            <a:stretch>
              <a:fillRect/>
            </a:stretch>
          </p:blipFill>
          <p:spPr>
            <a:xfrm>
              <a:off x="9036029" y="6223658"/>
              <a:ext cx="2797630" cy="714732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63" name="组合 62"/>
          <p:cNvGrpSpPr/>
          <p:nvPr/>
        </p:nvGrpSpPr>
        <p:grpSpPr>
          <a:xfrm>
            <a:off x="1433958" y="1203274"/>
            <a:ext cx="4281626" cy="1021884"/>
            <a:chOff x="654510" y="348388"/>
            <a:chExt cx="4281626" cy="1021884"/>
          </a:xfrm>
        </p:grpSpPr>
        <p:grpSp>
          <p:nvGrpSpPr>
            <p:cNvPr id="64" name="组合 63"/>
            <p:cNvGrpSpPr/>
            <p:nvPr/>
          </p:nvGrpSpPr>
          <p:grpSpPr>
            <a:xfrm>
              <a:off x="654510" y="348388"/>
              <a:ext cx="1021890" cy="1021884"/>
              <a:chOff x="239350" y="1103842"/>
              <a:chExt cx="1462222" cy="1462220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239350" y="1103842"/>
                <a:ext cx="1462222" cy="1462220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68" name="同心圆 44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>
                    <a:solidFill>
                      <a:prstClr val="black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4400" b="1" dirty="0">
                    <a:solidFill>
                      <a:prstClr val="white"/>
                    </a:solidFill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7" name="椭圆 66"/>
              <p:cNvSpPr/>
              <p:nvPr/>
            </p:nvSpPr>
            <p:spPr>
              <a:xfrm>
                <a:off x="465007" y="1321129"/>
                <a:ext cx="1010571" cy="1010572"/>
              </a:xfrm>
              <a:prstGeom prst="ellipse">
                <a:avLst/>
              </a:prstGeom>
              <a:gradFill>
                <a:gsLst>
                  <a:gs pos="0">
                    <a:srgbClr val="0F87C3"/>
                  </a:gs>
                  <a:gs pos="100000">
                    <a:srgbClr val="0B345D"/>
                  </a:gs>
                </a:gsLst>
                <a:lin ang="2700000" scaled="1"/>
              </a:gra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latin typeface="Arial" panose="020B0604020202020204" pitchFamily="34" charset="0"/>
                    <a:ea typeface="思源黑体 CN Normal" panose="020B0400000000000000" pitchFamily="34" charset="-122"/>
                    <a:sym typeface="Arial" panose="020B0604020202020204" pitchFamily="34" charset="0"/>
                  </a:rPr>
                  <a:t>二</a:t>
                </a:r>
              </a:p>
            </p:txBody>
          </p:sp>
        </p:grpSp>
        <p:sp>
          <p:nvSpPr>
            <p:cNvPr id="65" name="TextBox 77"/>
            <p:cNvSpPr txBox="1"/>
            <p:nvPr/>
          </p:nvSpPr>
          <p:spPr>
            <a:xfrm>
              <a:off x="1888055" y="566943"/>
              <a:ext cx="3048081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Arial" panose="020B0604020202020204" pitchFamily="34" charset="0"/>
                </a:rPr>
                <a:t>配置实例</a:t>
              </a: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2138246" y="2060981"/>
            <a:ext cx="9143743" cy="13767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为图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7-3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R1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配置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PPP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PAP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认证。要求：路由器两端的验证密码为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huawei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，路由协议使用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</a:p>
          <a:p>
            <a:pPr>
              <a:lnSpc>
                <a:spcPct val="150000"/>
              </a:lnSpc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0" name="组合 29"/>
          <p:cNvGrpSpPr/>
          <p:nvPr userDrawn="1"/>
        </p:nvGrpSpPr>
        <p:grpSpPr>
          <a:xfrm>
            <a:off x="467062" y="158881"/>
            <a:ext cx="837776" cy="807122"/>
            <a:chOff x="733762" y="69981"/>
            <a:chExt cx="837776" cy="807122"/>
          </a:xfrm>
        </p:grpSpPr>
        <p:sp>
          <p:nvSpPr>
            <p:cNvPr id="31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744878" y="69981"/>
              <a:ext cx="826660" cy="783016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0F87C3"/>
                </a:gs>
                <a:gs pos="100000">
                  <a:srgbClr val="0B345D"/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733762" y="189302"/>
              <a:ext cx="826660" cy="687801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71976" y="383308"/>
              <a:ext cx="366042" cy="278120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4" name="Freeform 20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1"/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36" name="直接连接符 35"/>
          <p:cNvCxnSpPr/>
          <p:nvPr userDrawn="1">
            <p:custDataLst>
              <p:tags r:id="rId1"/>
            </p:custDataLst>
          </p:nvPr>
        </p:nvCxnSpPr>
        <p:spPr>
          <a:xfrm>
            <a:off x="1071318" y="879448"/>
            <a:ext cx="10744200" cy="0"/>
          </a:xfrm>
          <a:prstGeom prst="line">
            <a:avLst/>
          </a:prstGeom>
          <a:ln w="38100">
            <a:solidFill>
              <a:srgbClr val="0D7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 userDrawn="1">
            <p:custDataLst>
              <p:tags r:id="rId2"/>
            </p:custDataLst>
          </p:nvPr>
        </p:nvSpPr>
        <p:spPr>
          <a:xfrm>
            <a:off x="1512570" y="302260"/>
            <a:ext cx="1030351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ea typeface="思源黑体 CN Bold" panose="020B0800000000000000" pitchFamily="34" charset="-122"/>
              </a:rPr>
              <a:t>项目实录：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116875B-F271-E395-E176-1D4CE1C78A1C}"/>
              </a:ext>
            </a:extLst>
          </p:cNvPr>
          <p:cNvSpPr txBox="1"/>
          <p:nvPr/>
        </p:nvSpPr>
        <p:spPr>
          <a:xfrm>
            <a:off x="4176712" y="5864137"/>
            <a:ext cx="381952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6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图</a:t>
            </a:r>
            <a:r>
              <a:rPr lang="en-US" altLang="zh-CN" sz="16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7-3 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PPP PAP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认证拓扑图</a:t>
            </a:r>
            <a:endParaRPr lang="zh-CN" altLang="zh-CN" sz="16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81F0FA5-078B-5E71-1861-466C352D33C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449320" y="2960307"/>
            <a:ext cx="5274310" cy="291274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bldLvl="0" animBg="1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lang="en-US" sz="2400" dirty="0"/>
              <a:t>7.4</a:t>
            </a:r>
            <a:r>
              <a:rPr sz="2400" dirty="0"/>
              <a:t>.</a:t>
            </a:r>
            <a:r>
              <a:rPr lang="en-US" sz="2400" dirty="0"/>
              <a:t>2</a:t>
            </a:r>
            <a:r>
              <a:rPr sz="2400" dirty="0"/>
              <a:t> 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PPP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验证配置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0937" y="1677471"/>
            <a:ext cx="10305128" cy="42473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路由器应当选用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AR2220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，否则有些语句不能运行；同时由于初始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AR2220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没有串口，因此还需要外接串口。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）基本配置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①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R1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的配置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[Huawei]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sysname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R1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[R1]int g0/0/0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[R1-GigabitEthernet0/0/0]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address 10.0.1.254 24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[R1-GigabitEthernet0/0/0]int s0/0/0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[R1-Serial4/0/0]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address 10.0.13.1 24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②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R2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的配置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[Huawei]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sysname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R2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[R2]int g0/0/1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[R2-GigabitEthernet0/0/1]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address 10.0.2.254 24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[R2-GigabitEthernet0/0/1]int g0/0/0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[R2-GigabitEthernet0/0/0]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address 10.0.23.2 24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212116"/>
      </p:ext>
    </p:extLst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lang="en-US" sz="2400" dirty="0"/>
              <a:t>7.4</a:t>
            </a:r>
            <a:r>
              <a:rPr sz="2400" dirty="0"/>
              <a:t>.</a:t>
            </a:r>
            <a:r>
              <a:rPr lang="en-US" sz="2400" dirty="0"/>
              <a:t>2</a:t>
            </a:r>
            <a:r>
              <a:rPr sz="2400" dirty="0"/>
              <a:t> 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PPP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验证配置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0937" y="1677471"/>
            <a:ext cx="10305128" cy="341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>
              <a:tabLst>
                <a:tab pos="3502025" algn="l"/>
              </a:tabLst>
            </a:pP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③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R3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的配置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[Huawei]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sysname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R3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[R3]int s0/0/0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[R3-Serial0/0/0]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address 10.0.13.3 24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[R3-Serial4/0/0]int g0/0/0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[R3-GigabitEthernet0/0/0]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address 10.0.23.3 24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>
              <a:tabLst>
                <a:tab pos="3502025" algn="l"/>
              </a:tabLst>
            </a:pP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2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）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OSPF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配置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>
              <a:tabLst>
                <a:tab pos="3502025" algn="l"/>
              </a:tabLst>
            </a:pP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①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R1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的配置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[R1-ospf-1]area 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[R1-ospf-1-area-0.0.0.0]network 10.0.1.0 0.0.0.255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[R1-ospf-1-area-0.0.0.0]network 10.0.13.0 0.0.0.255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243525"/>
      </p:ext>
    </p:extLst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lang="en-US" sz="2400" dirty="0"/>
              <a:t>7.4</a:t>
            </a:r>
            <a:r>
              <a:rPr sz="2400" dirty="0"/>
              <a:t>.</a:t>
            </a:r>
            <a:r>
              <a:rPr lang="en-US" sz="2400" dirty="0"/>
              <a:t>2</a:t>
            </a:r>
            <a:r>
              <a:rPr sz="2400" dirty="0"/>
              <a:t> 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PPP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验证配置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0937" y="1677471"/>
            <a:ext cx="10305128" cy="341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>
              <a:tabLst>
                <a:tab pos="3502025" algn="l"/>
              </a:tabLst>
            </a:pP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②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R2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的配置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[R2-ospf-1]area 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[R2-ospf-1-area-0.0.0.0]network 10.0.2.0 0.0.0.255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[R2-ospf-1-area-0.0.0.0]network 10.0.23.0 0.0.0.255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③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R3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的配置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[R3]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ospf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[R3-ospf-1]area 0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[R3-ospf-1-area-0.0.0.0]network 10.0.13.0 0.0.0.255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[R3-ospf-1-area-0.0.0.0]network 10.0.23.0 0.0.0.255</a:t>
            </a:r>
          </a:p>
          <a:p>
            <a:pPr indent="266700" algn="just"/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575778"/>
      </p:ext>
    </p:extLst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3"/>
          </p:nvPr>
        </p:nvSpPr>
        <p:spPr>
          <a:xfrm>
            <a:off x="840937" y="984888"/>
            <a:ext cx="5300759" cy="463943"/>
          </a:xfrm>
        </p:spPr>
        <p:txBody>
          <a:bodyPr>
            <a:noAutofit/>
          </a:bodyPr>
          <a:lstStyle/>
          <a:p>
            <a:r>
              <a:rPr lang="en-US" sz="2400" dirty="0"/>
              <a:t>7.4</a:t>
            </a:r>
            <a:r>
              <a:rPr sz="2400" dirty="0"/>
              <a:t>.</a:t>
            </a:r>
            <a:r>
              <a:rPr lang="en-US" sz="2400" dirty="0"/>
              <a:t>2</a:t>
            </a:r>
            <a:r>
              <a:rPr sz="2400" dirty="0"/>
              <a:t> 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PPP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验证配置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0937" y="1677471"/>
            <a:ext cx="10305128" cy="341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 algn="just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3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）查看路由表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①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R1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的路由表：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&lt;R1&gt;display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routing-table</a:t>
            </a:r>
          </a:p>
          <a:p>
            <a:pPr indent="266700" algn="just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②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R2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的路由表：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&lt;R2&gt;display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routing-table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③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R3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的路由表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28600" algn="just"/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&lt;R3&gt;display </a:t>
            </a:r>
            <a:r>
              <a:rPr lang="en-US" altLang="zh-CN" dirty="0" err="1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en-US" altLang="zh-CN" dirty="0">
                <a:highlight>
                  <a:srgbClr val="00FFFF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routing-table</a:t>
            </a:r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信息解读</a:t>
            </a:r>
            <a:r>
              <a:rPr lang="en-US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: 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R1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、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 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R2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、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R3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的路由表中包含到所有网段的路由信息。</a:t>
            </a:r>
            <a:endParaRPr lang="en-US" altLang="zh-CN" sz="1800" kern="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  <a:p>
            <a:pPr indent="266700" algn="just"/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（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4</a:t>
            </a:r>
            <a:r>
              <a:rPr lang="zh-CN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）测试连通性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结论：此时，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PC1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和</a:t>
            </a:r>
            <a:r>
              <a:rPr lang="en-US" altLang="zh-CN" sz="18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PC2</a:t>
            </a: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互通。原因：它们拥有了可达对方的路由。</a:t>
            </a:r>
          </a:p>
          <a:p>
            <a:pPr indent="266700" algn="just"/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/>
            <a:endParaRPr lang="zh-CN" altLang="zh-CN" dirty="0">
              <a:highlight>
                <a:srgbClr val="00FFFF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"/>
          <p:cNvSpPr/>
          <p:nvPr/>
        </p:nvSpPr>
        <p:spPr>
          <a:xfrm rot="10800000">
            <a:off x="1145739" y="1525152"/>
            <a:ext cx="9883624" cy="45697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53" tIns="60926" rIns="121853" bIns="60926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7A6E098-5F68-1988-AF70-6A183FB511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7963" y="4553278"/>
            <a:ext cx="3979589" cy="194450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4827707-7BDF-F7CB-2892-8021DC99FD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3890" y="1294048"/>
            <a:ext cx="3781289" cy="2306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963089"/>
      </p:ext>
    </p:extLst>
  </p:cSld>
  <p:clrMapOvr>
    <a:masterClrMapping/>
  </p:clrMapOvr>
  <p:transition spd="slow">
    <p:push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中国国家电网总结汇报年终年中立体风模板"/>
  <p:tag name="KSO_WPP_MARK_KEY" val="1046b960-7fcb-408a-8a66-377a04d152d3"/>
  <p:tag name="COMMONDATA" val="eyJoZGlkIjoiN2JlNTA1OThmY2E5NzA3MzE2NzE0NTNiZjIzZWU0M2Q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524</TotalTime>
  <Words>825</Words>
  <Application>Microsoft Office PowerPoint</Application>
  <PresentationFormat>宽屏</PresentationFormat>
  <Paragraphs>111</Paragraphs>
  <Slides>12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思源黑体 CN Bold</vt:lpstr>
      <vt:lpstr>宋体</vt:lpstr>
      <vt:lpstr>微软雅黑</vt:lpstr>
      <vt:lpstr>Arial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中国国家电网总结汇报年终年中立体风模板</dc:title>
  <dc:creator>.</dc:creator>
  <cp:lastModifiedBy>wang yuli</cp:lastModifiedBy>
  <cp:revision>325</cp:revision>
  <dcterms:created xsi:type="dcterms:W3CDTF">2016-07-21T16:56:00Z</dcterms:created>
  <dcterms:modified xsi:type="dcterms:W3CDTF">2023-01-23T09:35:04Z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7288301A15874ABBA88E133EB447E6A9</vt:lpwstr>
  </property>
  <property fmtid="{D5CDD505-2E9C-101B-9397-08002B2CF9AE}" pid="3" name="KSOProductBuildVer">
    <vt:lpwstr>2052-11.1.0.13703</vt:lpwstr>
  </property>
</Properties>
</file>