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3" r:id="rId2"/>
    <p:sldId id="264" r:id="rId3"/>
    <p:sldId id="318" r:id="rId4"/>
    <p:sldId id="324" r:id="rId5"/>
    <p:sldId id="311" r:id="rId6"/>
    <p:sldId id="319" r:id="rId7"/>
    <p:sldId id="325" r:id="rId8"/>
    <p:sldId id="326" r:id="rId9"/>
    <p:sldId id="327" r:id="rId10"/>
    <p:sldId id="328" r:id="rId11"/>
    <p:sldId id="329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8"/>
            <p14:sldId id="324"/>
            <p14:sldId id="311"/>
            <p14:sldId id="319"/>
            <p14:sldId id="325"/>
            <p14:sldId id="326"/>
            <p14:sldId id="327"/>
            <p14:sldId id="328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--2.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高级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8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--2.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高级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--2.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高级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335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）访问控制列表设置</a:t>
            </a:r>
          </a:p>
          <a:p>
            <a:pPr marL="266700" algn="l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①创建访问控制列表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l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创建高级访问控制列表，编号使用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3000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3000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[R1-acl-adv-3000]rule 5 deny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source 192.168.1.2 0 destination 192.168.3.2 0 destination-port eq 21   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此句禁止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机访问服务器的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[R1-acl-adv-3000]rule 10 deny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tcp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source 192.168.2.2 0 destination 192.168.3.2 0 destination-port eq 80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此句禁止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访问服务器的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②把访问控制列表应用到接口上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因此处靠近源地址的网络接口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G0/0/1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已进行子接口划分，不方便进行控制，所以此处适合将访问控制列表应用于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F1/0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out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方向上。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[R1-GigabitEthernet0/0/1]traffic-filter outbound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3000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346465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）测试验证</a:t>
            </a: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WWW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服务测试</a:t>
            </a:r>
          </a:p>
          <a:p>
            <a:r>
              <a:rPr lang="en-US" altLang="zh-CN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PC1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能访问服务器的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WWW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服务，但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PC2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不能访问服务器的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WWW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服务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8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FTP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服务测试</a:t>
            </a:r>
          </a:p>
          <a:p>
            <a:r>
              <a:rPr lang="en-US" altLang="zh-CN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PC1</a:t>
            </a:r>
            <a:r>
              <a:rPr lang="zh-CN" altLang="en-US" sz="18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能访问服务器的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FTP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服务，但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PC2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能访问服务器的</a:t>
            </a:r>
            <a:r>
              <a:rPr lang="en-US" altLang="zh-CN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FTP</a:t>
            </a:r>
            <a:r>
              <a:rPr lang="zh-CN" altLang="zh-CN" sz="18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服务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116A0E-11BF-706E-8723-11ADD6D96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667" y="3383439"/>
            <a:ext cx="4333088" cy="30168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2F52A20-88C8-B207-C79D-F11F60CE8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276" y="3428999"/>
            <a:ext cx="4333088" cy="298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330568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高级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高级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）创建访问控制列表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</a:t>
            </a:r>
            <a:r>
              <a:rPr lang="en-US" altLang="zh-CN" sz="1800" b="1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3000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[Huawei-acl-adv-3000]rule access-list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access-list-number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{ permit | deny }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protocol source source-wildcard [operator port]destination destination-wildcard 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[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operator port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]  [ established ] [log]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[R1-acl-adv-3000]rule 5 deny 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tcp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source 192.168.1.2 0 destination 192.168.3.2 0 destination-port eq 21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access-list-number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（编号）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:3000-3999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protocol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（协议）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: 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用于指示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IP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及所承载的上层协议，包括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IP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TCP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HTTP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FTP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SMTP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UDP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DNS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SNMP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TFTP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OSPF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ICMP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AHP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ESP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等。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operator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（操作）：表示当协议类型为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TCP/UDP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时，支持端口比较，包括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Eq-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等于、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lt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-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小于、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gt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-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大于和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neq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-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不等于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4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种情况。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Port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（端口）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: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表示比较的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TCP/UDP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端口，可以用端口号形式表示，也可以用对应的协议（或服务名称）形式表示。</a:t>
            </a:r>
            <a:endParaRPr lang="zh-CN" sz="2000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Establisted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：用于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TCP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入站访问控制列表，意义在于允许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TCP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报文在建立了一个确定的连接后，后继报文可以通过；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Log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：向控制台发送一条规则匹配的日志信息。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）把访问控制列表应用到接口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[Huawei]int g0/0/1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[HUawei-GigabitEthernet0/0/1]traffic-filter { inbound | outbound }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access-list-number</a:t>
            </a:r>
          </a:p>
          <a:p>
            <a:pPr indent="267970" algn="just"/>
            <a:r>
              <a:rPr lang="zh-CN" altLang="zh-CN" sz="1800" kern="100" spc="25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根据减少不必要通信流量的通行准则，应该尽可能地把</a:t>
            </a:r>
            <a:r>
              <a:rPr lang="en-US" altLang="zh-CN" sz="1800" kern="100" spc="25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spc="25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放置在靠近被拒绝的通信流量的来源处，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建议靠近源地址的网络接口上设置</a:t>
            </a: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高级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85341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17768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搭建网络，在路由器上配置满足下列条件的访问控制列表。</a:t>
            </a:r>
          </a:p>
          <a:p>
            <a:pPr lvl="0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允许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VLAN10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机访问服务器的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服务，但不允许访问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</a:p>
          <a:p>
            <a:pPr lvl="0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允许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VLAN 20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机访问服务器的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服务，但拒绝访问服务器的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zh-CN" dirty="0"/>
              <a:t>。</a:t>
            </a:r>
          </a:p>
          <a:p>
            <a:pPr>
              <a:lnSpc>
                <a:spcPct val="150000"/>
              </a:lnSpc>
            </a:pP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4E08701-AE49-6AB2-8644-1D6FB03033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60851" y="3604220"/>
            <a:ext cx="5273497" cy="226790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）基本配置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①交换机配置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[S1-vlan10]int e0/0/2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[S1-Ethernet0/0/2]port link-type access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[S1-Ethernet0/0/2]port default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[S1-Ethernet0/0/2]quit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[S1-vlan20]int e0/0/3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[S1-Ethernet0/0/3]port link-type access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[S1-Ethernet0/0/3]port default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[S1-Ethernet0/0/3]int e0/0/1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[S1-Ethernet0/0/1]port link-type trunk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[S1-Ethernet0/0/1]port trunk allow-pass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all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1211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②路由器配置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192.168.3.1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[R1-GigabitEthernet0/0/1]int g0/0/0.1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192.168.1.1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[R1-GigabitEthernet0/0/0.1]dot1q termination vid 10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arp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broadcast enable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[R1-GigabitEthernet0/0/0.1]int g0/0/0.2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192.168.2.1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[R1-GigabitEthernet0/0/0.2]dot1q termination vid 20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arp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broadcast enable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[R1-GigabitEthernet0/0/0.2]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108511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 algn="just"/>
            <a:r>
              <a:rPr lang="zh-CN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③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机与服务器配置</a:t>
            </a:r>
          </a:p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Server1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的网络配置如下：</a:t>
            </a: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A75C87-1332-93AB-2E8D-403377CC6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038" y="2508019"/>
            <a:ext cx="7743490" cy="174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5421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高级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）测试验证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机及服务器相互都能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服务测试</a:t>
            </a:r>
          </a:p>
          <a:p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两台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PC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机通过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浏览器（在地址栏中输入服务器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IP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192.168.3.2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）可以访问服务器上的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WWW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服务</a:t>
            </a:r>
            <a:r>
              <a:rPr lang="zh-CN" altLang="en-US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7622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服务测试</a:t>
            </a:r>
          </a:p>
          <a:p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两台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PC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机通过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客户端（在地址栏中输入服务器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IP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192.168.3.2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）可以访问服务器上的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FTP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服务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850F36-F00B-DF35-396F-552EAC489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014" y="4077911"/>
            <a:ext cx="3464561" cy="240091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D398E2A-20CE-00A2-DF64-AEC5C9646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761" y="3980070"/>
            <a:ext cx="3746936" cy="259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614200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860</Words>
  <Application>Microsoft Office PowerPoint</Application>
  <PresentationFormat>宽屏</PresentationFormat>
  <Paragraphs>92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思源黑体 CN Bold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333</cp:revision>
  <dcterms:created xsi:type="dcterms:W3CDTF">2016-07-21T16:56:00Z</dcterms:created>
  <dcterms:modified xsi:type="dcterms:W3CDTF">2023-01-28T03:50:30Z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